
<file path=[Content_Types].xml><?xml version="1.0" encoding="utf-8"?>
<Types xmlns="http://schemas.openxmlformats.org/package/2006/content-types"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8F860782-E222-4E97-B570-CC59AAFA743D}">
  <a:tblStyle styleId="{8F860782-E222-4E97-B570-CC59AAFA743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eba7c1bb7b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2eba7c1bb7b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2eba7c1bb7b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2eba7c1bb7b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ebb5638873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2ebb5638873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eba7c1bb7b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2eba7c1bb7b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ebb5638873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2ebb5638873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ebb5638873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2ebb5638873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gif"/><Relationship Id="rId4" Type="http://schemas.openxmlformats.org/officeDocument/2006/relationships/image" Target="../media/image5.gif"/><Relationship Id="rId5" Type="http://schemas.openxmlformats.org/officeDocument/2006/relationships/image" Target="../media/image6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gif"/><Relationship Id="rId4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1" Type="http://schemas.openxmlformats.org/officeDocument/2006/relationships/hyperlink" Target="https://github.com/Borda" TargetMode="External"/><Relationship Id="rId10" Type="http://schemas.openxmlformats.org/officeDocument/2006/relationships/hyperlink" Target="https://github.com/larsoner" TargetMode="External"/><Relationship Id="rId13" Type="http://schemas.openxmlformats.org/officeDocument/2006/relationships/hyperlink" Target="https://github.com/lucyleeow" TargetMode="External"/><Relationship Id="rId12" Type="http://schemas.openxmlformats.org/officeDocument/2006/relationships/hyperlink" Target="https://github.com/lucyleeow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github.com/jschueller" TargetMode="External"/><Relationship Id="rId4" Type="http://schemas.openxmlformats.org/officeDocument/2006/relationships/hyperlink" Target="https://github.com/larsoner" TargetMode="External"/><Relationship Id="rId9" Type="http://schemas.openxmlformats.org/officeDocument/2006/relationships/hyperlink" Target="https://github.com/speth" TargetMode="External"/><Relationship Id="rId15" Type="http://schemas.openxmlformats.org/officeDocument/2006/relationships/hyperlink" Target="https://github.com/story645" TargetMode="External"/><Relationship Id="rId14" Type="http://schemas.openxmlformats.org/officeDocument/2006/relationships/hyperlink" Target="https://github.com/larsoner" TargetMode="External"/><Relationship Id="rId5" Type="http://schemas.openxmlformats.org/officeDocument/2006/relationships/hyperlink" Target="https://github.com/timhoffm" TargetMode="External"/><Relationship Id="rId6" Type="http://schemas.openxmlformats.org/officeDocument/2006/relationships/hyperlink" Target="https://github.com/story645" TargetMode="External"/><Relationship Id="rId7" Type="http://schemas.openxmlformats.org/officeDocument/2006/relationships/hyperlink" Target="https://github.com/ArturoAmorQ" TargetMode="External"/><Relationship Id="rId8" Type="http://schemas.openxmlformats.org/officeDocument/2006/relationships/hyperlink" Target="https://github.com/sphinx-gallery/sphinx-gallery/pull/1192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napari.org/dev/gallery/surface_normals_wireframe.html" TargetMode="External"/><Relationship Id="rId4" Type="http://schemas.openxmlformats.org/officeDocument/2006/relationships/hyperlink" Target="https://napari.org/dev/gallery/surface_normals_wireframe.html" TargetMode="External"/><Relationship Id="rId5" Type="http://schemas.openxmlformats.org/officeDocument/2006/relationships/hyperlink" Target="https://sphinx-gallery.github.io/stable/auto_examples/plot_3_capture_repr.html" TargetMode="External"/><Relationship Id="rId6" Type="http://schemas.openxmlformats.org/officeDocument/2006/relationships/hyperlink" Target="https://sphinx-gallery.github.io/stable/auto_examples/plot_3_capture_repr.html" TargetMode="External"/><Relationship Id="rId7" Type="http://schemas.openxmlformats.org/officeDocument/2006/relationships/hyperlink" Target="https://sphinx-gallery.github.io/stable/sg_api_usage.html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gif"/></Relationships>
</file>

<file path=ppt/slides/_rels/slide6.xml.rels><?xml version="1.0" encoding="UTF-8" standalone="yes"?><Relationships xmlns="http://schemas.openxmlformats.org/package/2006/relationships"><Relationship Id="rId11" Type="http://schemas.openxmlformats.org/officeDocument/2006/relationships/hyperlink" Target="https://github.com/JWCook" TargetMode="External"/><Relationship Id="rId10" Type="http://schemas.openxmlformats.org/officeDocument/2006/relationships/hyperlink" Target="https://github.com/JWCook" TargetMode="External"/><Relationship Id="rId13" Type="http://schemas.openxmlformats.org/officeDocument/2006/relationships/hyperlink" Target="https://github.com/JWCook" TargetMode="External"/><Relationship Id="rId12" Type="http://schemas.openxmlformats.org/officeDocument/2006/relationships/hyperlink" Target="https://github.com/melissawm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github.com/melissawm" TargetMode="External"/><Relationship Id="rId4" Type="http://schemas.openxmlformats.org/officeDocument/2006/relationships/hyperlink" Target="https://github.com/JWCook" TargetMode="External"/><Relationship Id="rId9" Type="http://schemas.openxmlformats.org/officeDocument/2006/relationships/hyperlink" Target="https://github.com/JWCook" TargetMode="External"/><Relationship Id="rId14" Type="http://schemas.openxmlformats.org/officeDocument/2006/relationships/hyperlink" Target="https://github.com/melissawm" TargetMode="External"/><Relationship Id="rId5" Type="http://schemas.openxmlformats.org/officeDocument/2006/relationships/hyperlink" Target="https://github.com/JWCook" TargetMode="External"/><Relationship Id="rId6" Type="http://schemas.openxmlformats.org/officeDocument/2006/relationships/hyperlink" Target="https://github.com/lucyleeow" TargetMode="External"/><Relationship Id="rId7" Type="http://schemas.openxmlformats.org/officeDocument/2006/relationships/hyperlink" Target="https://github.com/lucyleeow" TargetMode="External"/><Relationship Id="rId8" Type="http://schemas.openxmlformats.org/officeDocument/2006/relationships/hyperlink" Target="https://github.com/AlexTheLion123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Sphinx-Gallery: Write Python, Have Gallery</a:t>
            </a:r>
            <a:endParaRPr/>
          </a:p>
        </p:txBody>
      </p:sp>
      <p:pic>
        <p:nvPicPr>
          <p:cNvPr id="55" name="Google Shape;5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89" y="1294625"/>
            <a:ext cx="2647911" cy="337873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36789" y="1286063"/>
            <a:ext cx="2647911" cy="33958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3"/>
          <p:cNvPicPr preferRelativeResize="0"/>
          <p:nvPr/>
        </p:nvPicPr>
        <p:blipFill rotWithShape="1">
          <a:blip r:embed="rId5">
            <a:alphaModFix/>
          </a:blip>
          <a:srcRect b="8315" l="0" r="0" t="0"/>
          <a:stretch/>
        </p:blipFill>
        <p:spPr>
          <a:xfrm>
            <a:off x="3235450" y="1232375"/>
            <a:ext cx="2825500" cy="3503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4113" y="1024300"/>
            <a:ext cx="4495800" cy="135255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4"/>
          <p:cNvSpPr txBox="1"/>
          <p:nvPr/>
        </p:nvSpPr>
        <p:spPr>
          <a:xfrm>
            <a:off x="819975" y="501100"/>
            <a:ext cx="7156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2"/>
                </a:solidFill>
              </a:rPr>
              <a:t>Intersphinx: connect code w/ docs</a:t>
            </a:r>
            <a:endParaRPr sz="2200">
              <a:solidFill>
                <a:schemeClr val="dk2"/>
              </a:solidFill>
            </a:endParaRPr>
          </a:p>
        </p:txBody>
      </p:sp>
      <p:sp>
        <p:nvSpPr>
          <p:cNvPr id="64" name="Google Shape;64;p14"/>
          <p:cNvSpPr txBox="1"/>
          <p:nvPr/>
        </p:nvSpPr>
        <p:spPr>
          <a:xfrm>
            <a:off x="819975" y="2571750"/>
            <a:ext cx="7156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2"/>
                </a:solidFill>
              </a:rPr>
              <a:t>Minigalleries: add small galleries (subset) in docs</a:t>
            </a:r>
            <a:endParaRPr sz="2200">
              <a:solidFill>
                <a:schemeClr val="dk2"/>
              </a:solidFill>
            </a:endParaRPr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30038" y="3289850"/>
            <a:ext cx="4483929" cy="174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0" name="Google Shape;70;p15"/>
          <p:cNvGraphicFramePr/>
          <p:nvPr/>
        </p:nvGraphicFramePr>
        <p:xfrm>
          <a:off x="166600" y="3315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{8F860782-E222-4E97-B570-CC59AAFA743D}</a:tableStyleId>
              </a:tblPr>
              <a:tblGrid>
                <a:gridCol w="1170875"/>
                <a:gridCol w="7639900"/>
              </a:tblGrid>
              <a:tr h="434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000"/>
                        <a:t>dev</a:t>
                      </a:r>
                      <a:endParaRPr b="1" sz="2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2000">
                          <a:solidFill>
                            <a:schemeClr val="dk1"/>
                          </a:solidFill>
                        </a:rPr>
                        <a:t>Parallel gallery generation (</a:t>
                      </a:r>
                      <a:r>
                        <a:rPr lang="en" sz="2000" u="sng">
                          <a:solidFill>
                            <a:schemeClr val="hlink"/>
                          </a:solidFill>
                          <a:hlinkClick r:id="rId3"/>
                        </a:rPr>
                        <a:t>jschueller</a:t>
                      </a:r>
                      <a:r>
                        <a:rPr lang="en" sz="200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en" sz="2000" u="sng">
                          <a:solidFill>
                            <a:schemeClr val="accent5"/>
                          </a:solidFill>
                          <a:hlinkClick r:id="rId4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larsoner</a:t>
                      </a:r>
                      <a:r>
                        <a:rPr lang="en" sz="2000">
                          <a:solidFill>
                            <a:schemeClr val="dk1"/>
                          </a:solidFill>
                        </a:rPr>
                        <a:t>)</a:t>
                      </a:r>
                      <a:endParaRPr sz="2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1329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000"/>
                        <a:t>V0.16.0</a:t>
                      </a:r>
                      <a:endParaRPr b="1" sz="2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dk1"/>
                          </a:solidFill>
                        </a:rPr>
                        <a:t>ALERT: Pass fully qualified name strings to classes or callables </a:t>
                      </a:r>
                      <a:endParaRPr sz="20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dk1"/>
                          </a:solidFill>
                        </a:rPr>
                        <a:t>Allow list input and wildcards for subsection order (</a:t>
                      </a:r>
                      <a:r>
                        <a:rPr lang="en" sz="2000" u="sng">
                          <a:solidFill>
                            <a:schemeClr val="accent5"/>
                          </a:solidFill>
                          <a:hlinkClick r:id="rId5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timhoffm</a:t>
                      </a:r>
                      <a:r>
                        <a:rPr lang="en" sz="2000">
                          <a:solidFill>
                            <a:schemeClr val="dk1"/>
                          </a:solidFill>
                        </a:rPr>
                        <a:t>)</a:t>
                      </a:r>
                      <a:endParaRPr sz="20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2000">
                          <a:solidFill>
                            <a:schemeClr val="dk1"/>
                          </a:solidFill>
                        </a:rPr>
                        <a:t>Minigallery can be built from arbitrary files/glob pattern (</a:t>
                      </a:r>
                      <a:r>
                        <a:rPr lang="en" sz="2000" u="sng">
                          <a:solidFill>
                            <a:schemeClr val="accent5"/>
                          </a:solidFill>
                          <a:hlinkClick r:id="rId6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story645</a:t>
                      </a:r>
                      <a:r>
                        <a:rPr lang="en" sz="2000">
                          <a:solidFill>
                            <a:schemeClr val="dk1"/>
                          </a:solidFill>
                        </a:rPr>
                        <a:t>)</a:t>
                      </a:r>
                      <a:endParaRPr sz="2000"/>
                    </a:p>
                  </a:txBody>
                  <a:tcPr marT="91425" marB="91425" marR="91425" marL="91425"/>
                </a:tc>
              </a:tr>
              <a:tr h="2224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000"/>
                        <a:t>V0.15.0</a:t>
                      </a:r>
                      <a:endParaRPr b="1" sz="2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dk1"/>
                          </a:solidFill>
                        </a:rPr>
                        <a:t>Examples recommender system (</a:t>
                      </a:r>
                      <a:r>
                        <a:rPr lang="en" sz="2000" u="sng">
                          <a:solidFill>
                            <a:schemeClr val="accent5"/>
                          </a:solidFill>
                          <a:hlinkClick r:id="rId7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ArturoAmorQ</a:t>
                      </a:r>
                      <a:r>
                        <a:rPr lang="en" sz="2000">
                          <a:solidFill>
                            <a:schemeClr val="dk1"/>
                          </a:solidFill>
                        </a:rPr>
                        <a:t>)</a:t>
                      </a:r>
                      <a:endParaRPr sz="20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dk1"/>
                          </a:solidFill>
                        </a:rPr>
                        <a:t>Text gallery entries from source files in any language</a:t>
                      </a:r>
                      <a:r>
                        <a:rPr lang="en" sz="2000">
                          <a:solidFill>
                            <a:schemeClr val="dk1"/>
                          </a:solidFill>
                          <a:uFill>
                            <a:noFill/>
                          </a:uFill>
                          <a:hlinkClick r:id="rId8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 </a:t>
                      </a:r>
                      <a:r>
                        <a:rPr lang="en" sz="200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en" sz="2000" u="sng">
                          <a:solidFill>
                            <a:schemeClr val="accent5"/>
                          </a:solidFill>
                          <a:hlinkClick r:id="rId9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speth</a:t>
                      </a:r>
                      <a:r>
                        <a:rPr lang="en" sz="2000">
                          <a:solidFill>
                            <a:schemeClr val="dk1"/>
                          </a:solidFill>
                        </a:rPr>
                        <a:t>)</a:t>
                      </a:r>
                      <a:endParaRPr sz="20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dk1"/>
                          </a:solidFill>
                        </a:rPr>
                        <a:t>Improved debugging info (</a:t>
                      </a:r>
                      <a:r>
                        <a:rPr lang="en" sz="2000" u="sng">
                          <a:solidFill>
                            <a:schemeClr val="accent5"/>
                          </a:solidFill>
                          <a:hlinkClick r:id="rId10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larsoner</a:t>
                      </a:r>
                      <a:r>
                        <a:rPr lang="en" sz="2000">
                          <a:solidFill>
                            <a:schemeClr val="dk1"/>
                          </a:solidFill>
                        </a:rPr>
                        <a:t>) and CI/packaging (</a:t>
                      </a:r>
                      <a:r>
                        <a:rPr lang="en" sz="2000" u="sng">
                          <a:solidFill>
                            <a:schemeClr val="accent5"/>
                          </a:solidFill>
                          <a:hlinkClick r:id="rId11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Borda</a:t>
                      </a:r>
                      <a:r>
                        <a:rPr lang="en" sz="2000">
                          <a:solidFill>
                            <a:schemeClr val="dk1"/>
                          </a:solidFill>
                        </a:rPr>
                        <a:t>)</a:t>
                      </a:r>
                      <a:endParaRPr sz="20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dk1"/>
                          </a:solidFill>
                        </a:rPr>
                        <a:t>General improvements (</a:t>
                      </a:r>
                      <a:r>
                        <a:rPr lang="en" sz="2000" u="sng">
                          <a:solidFill>
                            <a:schemeClr val="accent5"/>
                          </a:solidFill>
                          <a:hlinkClick r:id="rId12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lucyleeow</a:t>
                      </a:r>
                      <a:r>
                        <a:rPr lang="en" sz="2000">
                          <a:solidFill>
                            <a:schemeClr val="dk1"/>
                          </a:solidFill>
                        </a:rPr>
                        <a:t>)  </a:t>
                      </a:r>
                      <a:endParaRPr sz="20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2000">
                          <a:solidFill>
                            <a:schemeClr val="dk1"/>
                          </a:solidFill>
                        </a:rPr>
                        <a:t>Contributing guide (</a:t>
                      </a:r>
                      <a:r>
                        <a:rPr lang="en" sz="2000" u="sng">
                          <a:solidFill>
                            <a:schemeClr val="accent5"/>
                          </a:solidFill>
                          <a:hlinkClick r:id="rId13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lucyleeow</a:t>
                      </a:r>
                      <a:r>
                        <a:rPr lang="en"/>
                        <a:t>, </a:t>
                      </a:r>
                      <a:r>
                        <a:rPr lang="en" sz="2000" u="sng">
                          <a:solidFill>
                            <a:schemeClr val="accent5"/>
                          </a:solidFill>
                          <a:hlinkClick r:id="rId14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larsoner</a:t>
                      </a:r>
                      <a:r>
                        <a:rPr lang="en"/>
                        <a:t>,  </a:t>
                      </a:r>
                      <a:r>
                        <a:rPr lang="en" sz="2000" u="sng">
                          <a:solidFill>
                            <a:schemeClr val="accent5"/>
                          </a:solidFill>
                          <a:hlinkClick r:id="rId15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story645</a:t>
                      </a:r>
                      <a:r>
                        <a:rPr lang="en" sz="2000">
                          <a:solidFill>
                            <a:schemeClr val="dk1"/>
                          </a:solidFill>
                        </a:rPr>
                        <a:t>) </a:t>
                      </a:r>
                      <a:endParaRPr sz="20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 sphinx </a:t>
            </a:r>
            <a:r>
              <a:rPr lang="en"/>
              <a:t>gallery</a:t>
            </a:r>
            <a:r>
              <a:rPr lang="en"/>
              <a:t> to your project!</a:t>
            </a:r>
            <a:endParaRPr/>
          </a:p>
        </p:txBody>
      </p:sp>
      <p:sp>
        <p:nvSpPr>
          <p:cNvPr id="76" name="Google Shape;76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3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8"/>
              <a:buFont typeface="Arial"/>
              <a:buNone/>
            </a:pPr>
            <a:r>
              <a:rPr lang="en" sz="5694">
                <a:solidFill>
                  <a:schemeClr val="dk1"/>
                </a:solidFill>
              </a:rPr>
              <a:t>you can add your own scraper to capture non-matplotlib images, e.g., napari screenshots the GUI:</a:t>
            </a:r>
            <a:r>
              <a:rPr lang="en" sz="5694">
                <a:solidFill>
                  <a:schemeClr val="dk1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" sz="5694" u="sng">
                <a:solidFill>
                  <a:schemeClr val="hlink"/>
                </a:solidFill>
                <a:hlinkClick r:id="rId4"/>
              </a:rPr>
              <a:t>https://napari.org/dev/gallery/face_normals_wireframe.html</a:t>
            </a:r>
            <a:endParaRPr sz="5694" u="sng">
              <a:solidFill>
                <a:schemeClr val="hlink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5694">
                <a:solidFill>
                  <a:schemeClr val="dk1"/>
                </a:solidFill>
              </a:rPr>
              <a:t>* you can capture the `_repr_html_` e.g., pandas dataframe here:</a:t>
            </a:r>
            <a:r>
              <a:rPr lang="en" sz="5694">
                <a:solidFill>
                  <a:schemeClr val="dk1"/>
                </a:solidFill>
                <a:uFill>
                  <a:noFill/>
                </a:u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" sz="5694" u="sng">
                <a:solidFill>
                  <a:schemeClr val="hlink"/>
                </a:solidFill>
                <a:hlinkClick r:id="rId6"/>
              </a:rPr>
              <a:t>https://sphinx-gallery.github.io/stable/auto_examples/plot_3_capture_repr.html</a:t>
            </a:r>
            <a:endParaRPr sz="5694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58"/>
              <a:buFont typeface="Arial"/>
              <a:buNone/>
            </a:pPr>
            <a:r>
              <a:rPr lang="en" sz="5694">
                <a:solidFill>
                  <a:schemeClr val="dk1"/>
                </a:solidFill>
              </a:rPr>
              <a:t>* api usage graph to show unused API entries and/or for each module, and the examples where API entries from that module were used in: </a:t>
            </a:r>
            <a:r>
              <a:rPr lang="en" sz="5694" u="sng">
                <a:solidFill>
                  <a:schemeClr val="hlink"/>
                </a:solidFill>
                <a:hlinkClick r:id="rId7"/>
              </a:rPr>
              <a:t>https://sphinx-gallery.github.io/stable/sg_api_usage.html</a:t>
            </a:r>
            <a:endParaRPr sz="5694" u="sng">
              <a:solidFill>
                <a:schemeClr val="hlink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sz="1100">
              <a:solidFill>
                <a:srgbClr val="888888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sz="1100">
              <a:solidFill>
                <a:srgbClr val="888888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17"/>
          <p:cNvPicPr preferRelativeResize="0"/>
          <p:nvPr/>
        </p:nvPicPr>
        <p:blipFill rotWithShape="1">
          <a:blip r:embed="rId3">
            <a:alphaModFix/>
          </a:blip>
          <a:srcRect b="0" l="0" r="0" t="21611"/>
          <a:stretch/>
        </p:blipFill>
        <p:spPr>
          <a:xfrm>
            <a:off x="152400" y="1250851"/>
            <a:ext cx="8839201" cy="3647475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Sphinx-tags: add tags to sphinx documents!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What’s new(ish)</a:t>
            </a:r>
            <a:endParaRPr/>
          </a:p>
        </p:txBody>
      </p:sp>
      <p:sp>
        <p:nvSpPr>
          <p:cNvPr id="88" name="Google Shape;88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Multiline tags (</a:t>
            </a:r>
            <a:r>
              <a:rPr lang="en" sz="2000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@melissawm</a:t>
            </a:r>
            <a:r>
              <a:rPr lang="en" sz="2000">
                <a:solidFill>
                  <a:schemeClr val="dk1"/>
                </a:solidFill>
              </a:rPr>
              <a:t>) 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MyST support and tests for ref labels</a:t>
            </a:r>
            <a:r>
              <a:rPr lang="en" sz="2000">
                <a:solidFill>
                  <a:schemeClr val="dk1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(</a:t>
            </a:r>
            <a:r>
              <a:rPr lang="en" sz="2000" u="sng">
                <a:solidFill>
                  <a:schemeClr val="accent5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@JWCook</a:t>
            </a:r>
            <a:r>
              <a:rPr lang="en" sz="2000">
                <a:solidFill>
                  <a:schemeClr val="dk1"/>
                </a:solidFill>
              </a:rPr>
              <a:t>)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reference label for rst </a:t>
            </a:r>
            <a:r>
              <a:rPr lang="en" sz="2000">
                <a:solidFill>
                  <a:schemeClr val="dk1"/>
                </a:solidFill>
                <a:uFill>
                  <a:noFill/>
                </a:u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(</a:t>
            </a:r>
            <a:r>
              <a:rPr lang="en" sz="2000" u="sng">
                <a:solidFill>
                  <a:schemeClr val="accent5"/>
                </a:solidFill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@lucyleeow</a:t>
            </a:r>
            <a:r>
              <a:rPr lang="en" sz="2000">
                <a:solidFill>
                  <a:schemeClr val="dk1"/>
                </a:solidFill>
              </a:rPr>
              <a:t>) 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support for ipynb (</a:t>
            </a:r>
            <a:r>
              <a:rPr lang="en" sz="2000" u="sng">
                <a:solidFill>
                  <a:schemeClr val="hlink"/>
                </a:solidFill>
                <a:hlinkClick r:id="rId8"/>
              </a:rPr>
              <a:t>@AlexTheLion123</a:t>
            </a:r>
            <a:r>
              <a:rPr lang="en" sz="2000">
                <a:solidFill>
                  <a:schemeClr val="dk1"/>
                </a:solidFill>
              </a:rPr>
              <a:t>)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Handle special characters in tags by</a:t>
            </a:r>
            <a:r>
              <a:rPr lang="en" sz="2000">
                <a:solidFill>
                  <a:schemeClr val="dk1"/>
                </a:solidFill>
                <a:uFill>
                  <a:noFill/>
                </a:uFill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(</a:t>
            </a:r>
            <a:r>
              <a:rPr lang="en" sz="2000" u="sng">
                <a:solidFill>
                  <a:schemeClr val="hlink"/>
                </a:solidFill>
                <a:hlinkClick r:id="rId10"/>
              </a:rPr>
              <a:t>@JWCook</a:t>
            </a:r>
            <a:r>
              <a:rPr lang="en" sz="2000">
                <a:solidFill>
                  <a:schemeClr val="dk1"/>
                </a:solidFill>
              </a:rPr>
              <a:t>)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Add optional integration with sphinx-design badges by (</a:t>
            </a:r>
            <a:r>
              <a:rPr lang="en" sz="2000" u="sng">
                <a:solidFill>
                  <a:schemeClr val="hlink"/>
                </a:solidFill>
                <a:hlinkClick r:id="rId11"/>
              </a:rPr>
              <a:t>@JWCook</a:t>
            </a:r>
            <a:r>
              <a:rPr lang="en" sz="2000">
                <a:solidFill>
                  <a:schemeClr val="dk1"/>
                </a:solidFill>
              </a:rPr>
              <a:t>)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CI and tests (</a:t>
            </a:r>
            <a:r>
              <a:rPr lang="en" sz="2000" u="sng">
                <a:solidFill>
                  <a:schemeClr val="accent5"/>
                </a:solidFill>
                <a:hlinkClick r:id="rId1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@melissawm</a:t>
            </a:r>
            <a:r>
              <a:rPr lang="en" sz="2000">
                <a:solidFill>
                  <a:schemeClr val="dk1"/>
                </a:solidFill>
              </a:rPr>
              <a:t> and </a:t>
            </a:r>
            <a:r>
              <a:rPr lang="en" sz="2000" u="sng">
                <a:solidFill>
                  <a:schemeClr val="accent5"/>
                </a:solidFill>
                <a:hlinkClick r:id="rId1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@JWCook</a:t>
            </a:r>
            <a:r>
              <a:rPr lang="en" sz="2000">
                <a:solidFill>
                  <a:schemeClr val="dk1"/>
                </a:solidFill>
              </a:rPr>
              <a:t>)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support for sphinx-gallery and MyST(</a:t>
            </a:r>
            <a:r>
              <a:rPr lang="en" sz="2000" u="sng">
                <a:solidFill>
                  <a:schemeClr val="accent5"/>
                </a:solidFill>
                <a:hlinkClick r:id="rId1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@melissawm</a:t>
            </a:r>
            <a:r>
              <a:rPr lang="en" sz="2000">
                <a:solidFill>
                  <a:schemeClr val="dk1"/>
                </a:solidFill>
              </a:rPr>
              <a:t>)</a:t>
            </a:r>
            <a:endParaRPr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9"/>
          <p:cNvSpPr txBox="1"/>
          <p:nvPr/>
        </p:nvSpPr>
        <p:spPr>
          <a:xfrm>
            <a:off x="457200" y="1046700"/>
            <a:ext cx="82296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dk1"/>
                </a:solidFill>
              </a:rPr>
              <a:t>https://sphinx-gallery.github.io</a:t>
            </a:r>
            <a:endParaRPr sz="4800"/>
          </a:p>
        </p:txBody>
      </p:sp>
      <p:sp>
        <p:nvSpPr>
          <p:cNvPr id="94" name="Google Shape;94;p19"/>
          <p:cNvSpPr txBox="1"/>
          <p:nvPr/>
        </p:nvSpPr>
        <p:spPr>
          <a:xfrm>
            <a:off x="253950" y="2731125"/>
            <a:ext cx="86361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>
                <a:solidFill>
                  <a:schemeClr val="dk1"/>
                </a:solidFill>
              </a:rPr>
              <a:t>https://sphinx-tags.readthedocs.io</a:t>
            </a:r>
            <a:endParaRPr sz="44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